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5"/>
  </p:notesMasterIdLst>
  <p:sldIdLst>
    <p:sldId id="256" r:id="rId2"/>
    <p:sldId id="260" r:id="rId3"/>
    <p:sldId id="301" r:id="rId4"/>
    <p:sldId id="302" r:id="rId5"/>
    <p:sldId id="303" r:id="rId6"/>
    <p:sldId id="312" r:id="rId7"/>
    <p:sldId id="315" r:id="rId8"/>
    <p:sldId id="306" r:id="rId9"/>
    <p:sldId id="314" r:id="rId10"/>
    <p:sldId id="316" r:id="rId11"/>
    <p:sldId id="310" r:id="rId12"/>
    <p:sldId id="313" r:id="rId13"/>
    <p:sldId id="29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D900"/>
    <a:srgbClr val="598695"/>
    <a:srgbClr val="739EAD"/>
    <a:srgbClr val="BBD0D7"/>
    <a:srgbClr val="4B70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Kategorispørsmål!$A$27</c:f>
          <c:strCache>
            <c:ptCount val="1"/>
            <c:pt idx="0">
              <c:v>Har trafikale forsinkelser det siste året medført økonomiske tap eller merkostnader for din bedrift?*</c:v>
            </c:pt>
          </c:strCache>
        </c:strRef>
      </c:tx>
      <c:layout/>
      <c:overlay val="1"/>
      <c:txPr>
        <a:bodyPr/>
        <a:lstStyle/>
        <a:p>
          <a:pPr>
            <a:defRPr sz="12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1746109842778529"/>
          <c:y val="0.15032679738562091"/>
          <c:w val="0.78613071579098259"/>
          <c:h val="0.64689002110030414"/>
        </c:manualLayout>
      </c:layout>
      <c:barChart>
        <c:barDir val="bar"/>
        <c:grouping val="clustered"/>
        <c:ser>
          <c:idx val="1"/>
          <c:order val="0"/>
          <c:tx>
            <c:strRef>
              <c:f>Kategorispørsmål!$D$26</c:f>
              <c:strCache>
                <c:ptCount val="1"/>
                <c:pt idx="0">
                  <c:v>2011 (n=1384)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Kategorispørsmål!$B$27:$B$29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Kategorispørsmål!$D$27:$D$29</c:f>
              <c:numCache>
                <c:formatCode>0\ %</c:formatCode>
                <c:ptCount val="3"/>
                <c:pt idx="0">
                  <c:v>0.43952673665934411</c:v>
                </c:pt>
                <c:pt idx="1">
                  <c:v>0.40109919412931361</c:v>
                </c:pt>
                <c:pt idx="2">
                  <c:v>0.15937406921136182</c:v>
                </c:pt>
              </c:numCache>
            </c:numRef>
          </c:val>
        </c:ser>
        <c:ser>
          <c:idx val="0"/>
          <c:order val="1"/>
          <c:tx>
            <c:strRef>
              <c:f>Kategorispørsmål!$C$26</c:f>
              <c:strCache>
                <c:ptCount val="1"/>
                <c:pt idx="0">
                  <c:v>2012 (n=2093)</c:v>
                </c:pt>
              </c:strCache>
            </c:strRef>
          </c:tx>
          <c:spPr>
            <a:solidFill>
              <a:srgbClr val="0070B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Kategorispørsmål!$B$27:$B$29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Kategorispørsmål!$C$27:$C$29</c:f>
              <c:numCache>
                <c:formatCode>###0%</c:formatCode>
                <c:ptCount val="3"/>
                <c:pt idx="0">
                  <c:v>0.51680917649382518</c:v>
                </c:pt>
                <c:pt idx="1">
                  <c:v>0.34806858757700532</c:v>
                </c:pt>
                <c:pt idx="2">
                  <c:v>0.13512223592916878</c:v>
                </c:pt>
              </c:numCache>
            </c:numRef>
          </c:val>
        </c:ser>
        <c:dLbls>
          <c:showVal val="1"/>
        </c:dLbls>
        <c:axId val="86579840"/>
        <c:axId val="86995712"/>
      </c:barChart>
      <c:catAx>
        <c:axId val="86579840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6995712"/>
        <c:crosses val="autoZero"/>
        <c:auto val="1"/>
        <c:lblAlgn val="ctr"/>
        <c:lblOffset val="100"/>
      </c:catAx>
      <c:valAx>
        <c:axId val="86995712"/>
        <c:scaling>
          <c:orientation val="minMax"/>
        </c:scaling>
        <c:axPos val="b"/>
        <c:majorGridlines/>
        <c:numFmt formatCode="0\ %" sourceLinked="1"/>
        <c:tickLblPos val="nextTo"/>
        <c:crossAx val="8657984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8638400969109645"/>
          <c:y val="0.88541428644948794"/>
          <c:w val="0.63215642423395302"/>
          <c:h val="0.11152436827749471"/>
        </c:manualLayout>
      </c:layout>
      <c:txPr>
        <a:bodyPr/>
        <a:lstStyle/>
        <a:p>
          <a:pPr>
            <a:defRPr sz="1200"/>
          </a:pPr>
          <a:endParaRPr lang="nb-NO"/>
        </a:p>
      </c:txPr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nb-N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Kategorispørsmål!$A$31</c:f>
          <c:strCache>
            <c:ptCount val="1"/>
            <c:pt idx="0">
              <c:v>Hvis ja, hvor mye tid per uke?</c:v>
            </c:pt>
          </c:strCache>
        </c:strRef>
      </c:tx>
      <c:layout/>
      <c:overlay val="1"/>
      <c:txPr>
        <a:bodyPr/>
        <a:lstStyle/>
        <a:p>
          <a:pPr>
            <a:defRPr sz="12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23200618240493273"/>
          <c:y val="0.15032679738562091"/>
          <c:w val="0.65649620960939203"/>
          <c:h val="0.64689002110030425"/>
        </c:manualLayout>
      </c:layout>
      <c:barChart>
        <c:barDir val="bar"/>
        <c:grouping val="clustered"/>
        <c:ser>
          <c:idx val="0"/>
          <c:order val="0"/>
          <c:tx>
            <c:strRef>
              <c:f>Kategorispørsmål!$D$30</c:f>
              <c:strCache>
                <c:ptCount val="1"/>
                <c:pt idx="0">
                  <c:v>2011 (n=584)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Kategorispørsmål!$B$31:$B$35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Kategorispørsmål!$D$31:$D$35</c:f>
              <c:numCache>
                <c:formatCode>0\ %</c:formatCode>
                <c:ptCount val="5"/>
                <c:pt idx="0">
                  <c:v>0.20168567611165539</c:v>
                </c:pt>
                <c:pt idx="1">
                  <c:v>0.21935320613733572</c:v>
                </c:pt>
                <c:pt idx="2">
                  <c:v>0.24977110424207072</c:v>
                </c:pt>
                <c:pt idx="3">
                  <c:v>8.911176394762714E-2</c:v>
                </c:pt>
                <c:pt idx="4">
                  <c:v>0.24007824956131876</c:v>
                </c:pt>
              </c:numCache>
            </c:numRef>
          </c:val>
        </c:ser>
        <c:ser>
          <c:idx val="1"/>
          <c:order val="1"/>
          <c:tx>
            <c:strRef>
              <c:f>Kategorispørsmål!$C$30</c:f>
              <c:strCache>
                <c:ptCount val="1"/>
                <c:pt idx="0">
                  <c:v>2012 (n=1078)</c:v>
                </c:pt>
              </c:strCache>
            </c:strRef>
          </c:tx>
          <c:spPr>
            <a:solidFill>
              <a:srgbClr val="0070B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Kategorispørsmål!$B$31:$B$35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Kategorispørsmål!$C$31:$C$35</c:f>
              <c:numCache>
                <c:formatCode>###0%</c:formatCode>
                <c:ptCount val="5"/>
                <c:pt idx="0">
                  <c:v>0.15110965270769344</c:v>
                </c:pt>
                <c:pt idx="1">
                  <c:v>0.29506765155444298</c:v>
                </c:pt>
                <c:pt idx="2">
                  <c:v>0.22084485248490807</c:v>
                </c:pt>
                <c:pt idx="3">
                  <c:v>0.14258893504219983</c:v>
                </c:pt>
                <c:pt idx="4">
                  <c:v>0.19038890821074311</c:v>
                </c:pt>
              </c:numCache>
            </c:numRef>
          </c:val>
        </c:ser>
        <c:dLbls>
          <c:showVal val="1"/>
        </c:dLbls>
        <c:axId val="86307200"/>
        <c:axId val="86308736"/>
      </c:barChart>
      <c:catAx>
        <c:axId val="86307200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6308736"/>
        <c:crosses val="autoZero"/>
        <c:auto val="1"/>
        <c:lblAlgn val="ctr"/>
        <c:lblOffset val="100"/>
      </c:catAx>
      <c:valAx>
        <c:axId val="86308736"/>
        <c:scaling>
          <c:orientation val="minMax"/>
        </c:scaling>
        <c:axPos val="b"/>
        <c:majorGridlines/>
        <c:numFmt formatCode="0\ %" sourceLinked="1"/>
        <c:tickLblPos val="nextTo"/>
        <c:crossAx val="8630720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8638400969109647"/>
          <c:y val="0.88541428644948794"/>
          <c:w val="0.63215642423395302"/>
          <c:h val="0.11152436827749471"/>
        </c:manualLayout>
      </c:layout>
      <c:txPr>
        <a:bodyPr/>
        <a:lstStyle/>
        <a:p>
          <a:pPr>
            <a:defRPr sz="1200"/>
          </a:pPr>
          <a:endParaRPr lang="nb-NO"/>
        </a:p>
      </c:txPr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nb-NO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Skalaspørsmål!$D$11</c:f>
          <c:strCache>
            <c:ptCount val="1"/>
            <c:pt idx="0">
              <c:v>I hvilken grad tror du eiendomsskatt på næringsbygg påvirker følgende?</c:v>
            </c:pt>
          </c:strCache>
        </c:strRef>
      </c:tx>
      <c:layout>
        <c:manualLayout>
          <c:xMode val="edge"/>
          <c:yMode val="edge"/>
          <c:x val="0.18646440209603565"/>
          <c:y val="1.9607843137254902E-2"/>
        </c:manualLayout>
      </c:layout>
      <c:overlay val="1"/>
      <c:txPr>
        <a:bodyPr/>
        <a:lstStyle/>
        <a:p>
          <a:pPr>
            <a:defRPr sz="12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34802143006365532"/>
          <c:y val="0.15032679738562091"/>
          <c:w val="0.61272031121018522"/>
          <c:h val="0.64689002110030436"/>
        </c:manualLayout>
      </c:layout>
      <c:barChart>
        <c:barDir val="bar"/>
        <c:grouping val="clustered"/>
        <c:ser>
          <c:idx val="0"/>
          <c:order val="0"/>
          <c:tx>
            <c:strRef>
              <c:f>Skalaspørsmål!$D$12</c:f>
              <c:strCache>
                <c:ptCount val="1"/>
                <c:pt idx="0">
                  <c:v>2011 (n=1384)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Skalaspørsmål!$B$13:$B$14</c:f>
              <c:strCache>
                <c:ptCount val="2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</c:strCache>
            </c:strRef>
          </c:cat>
          <c:val>
            <c:numRef>
              <c:f>Skalaspørsmål!$D$13:$D$14</c:f>
              <c:numCache>
                <c:formatCode>#,###.0</c:formatCode>
                <c:ptCount val="2"/>
                <c:pt idx="0">
                  <c:v>4.3021135169030185</c:v>
                </c:pt>
                <c:pt idx="1">
                  <c:v>2.9317911422896925</c:v>
                </c:pt>
              </c:numCache>
            </c:numRef>
          </c:val>
        </c:ser>
        <c:ser>
          <c:idx val="1"/>
          <c:order val="1"/>
          <c:tx>
            <c:strRef>
              <c:f>Skalaspørsmål!$C$12</c:f>
              <c:strCache>
                <c:ptCount val="1"/>
                <c:pt idx="0">
                  <c:v>2012 (n=2093)</c:v>
                </c:pt>
              </c:strCache>
            </c:strRef>
          </c:tx>
          <c:spPr>
            <a:solidFill>
              <a:srgbClr val="0070B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Skalaspørsmål!$B$13:$B$14</c:f>
              <c:strCache>
                <c:ptCount val="2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</c:strCache>
            </c:strRef>
          </c:cat>
          <c:val>
            <c:numRef>
              <c:f>Skalaspørsmål!$C$13:$C$14</c:f>
              <c:numCache>
                <c:formatCode>#,##0.0</c:formatCode>
                <c:ptCount val="2"/>
                <c:pt idx="0">
                  <c:v>3.8893060851356842</c:v>
                </c:pt>
                <c:pt idx="1">
                  <c:v>2.5297305551598974</c:v>
                </c:pt>
              </c:numCache>
            </c:numRef>
          </c:val>
        </c:ser>
        <c:dLbls>
          <c:showVal val="1"/>
        </c:dLbls>
        <c:axId val="93400448"/>
        <c:axId val="93426816"/>
      </c:barChart>
      <c:catAx>
        <c:axId val="93400448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93426816"/>
        <c:crosses val="autoZero"/>
        <c:auto val="1"/>
        <c:lblAlgn val="ctr"/>
        <c:lblOffset val="100"/>
      </c:catAx>
      <c:valAx>
        <c:axId val="93426816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crossAx val="93400448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1863840096910965"/>
          <c:y val="0.88541428644948794"/>
          <c:w val="0.69381340648834011"/>
          <c:h val="0.11152436827749471"/>
        </c:manualLayout>
      </c:layout>
      <c:txPr>
        <a:bodyPr/>
        <a:lstStyle/>
        <a:p>
          <a:pPr>
            <a:defRPr sz="1200"/>
          </a:pPr>
          <a:endParaRPr lang="nb-NO"/>
        </a:p>
      </c:txPr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nb-N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Flervalgsspørsmål!$A$72</c:f>
          <c:strCache>
            <c:ptCount val="1"/>
            <c:pt idx="0">
              <c:v>Hva skal til for at du vil bruke mer kollektiv transport? </c:v>
            </c:pt>
          </c:strCache>
        </c:strRef>
      </c:tx>
      <c:layout/>
      <c:overlay val="1"/>
      <c:txPr>
        <a:bodyPr/>
        <a:lstStyle/>
        <a:p>
          <a:pPr>
            <a:defRPr sz="12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38681758355438511"/>
          <c:y val="0.11398373329398563"/>
          <c:w val="0.573924132353831"/>
          <c:h val="0.68323295192870881"/>
        </c:manualLayout>
      </c:layout>
      <c:barChart>
        <c:barDir val="bar"/>
        <c:grouping val="clustered"/>
        <c:ser>
          <c:idx val="0"/>
          <c:order val="0"/>
          <c:tx>
            <c:strRef>
              <c:f>Flervalgsspørsmål!$D$71</c:f>
              <c:strCache>
                <c:ptCount val="1"/>
                <c:pt idx="0">
                  <c:v>2011 (n=1384)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Flervalgsspørsmål!$B$72:$B$81</c:f>
              <c:strCache>
                <c:ptCount val="10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  <c:pt idx="3">
                  <c:v>Skattefradrag på kollektivkort</c:v>
                </c:pt>
                <c:pt idx="4">
                  <c:v>Egne kollektivtraséer</c:v>
                </c:pt>
                <c:pt idx="5">
                  <c:v>Tilgjengelig parkering ved kollektivknutepunkt (park and ride)</c:v>
                </c:pt>
                <c:pt idx="6">
                  <c:v>Avgifter for bilbruk (køprising, tidsdifferensierte bompenger)</c:v>
                </c:pt>
                <c:pt idx="7">
                  <c:v>Støtte fra arbeidsgiver</c:v>
                </c:pt>
                <c:pt idx="8">
                  <c:v>Avgift /restriksjoner på parkering hos arbeidsgiver</c:v>
                </c:pt>
                <c:pt idx="9">
                  <c:v>Økte bompenger etter dagens ordninger</c:v>
                </c:pt>
              </c:strCache>
            </c:strRef>
          </c:cat>
          <c:val>
            <c:numRef>
              <c:f>Flervalgsspørsmål!$D$72:$D$81</c:f>
              <c:numCache>
                <c:formatCode>0\ %</c:formatCode>
                <c:ptCount val="10"/>
                <c:pt idx="0">
                  <c:v>0.73117410686252915</c:v>
                </c:pt>
                <c:pt idx="1">
                  <c:v>0.44393848635581307</c:v>
                </c:pt>
                <c:pt idx="2">
                  <c:v>0.218777264132339</c:v>
                </c:pt>
                <c:pt idx="3">
                  <c:v>0.27417737911979678</c:v>
                </c:pt>
                <c:pt idx="4">
                  <c:v>0.23363863199733312</c:v>
                </c:pt>
                <c:pt idx="5">
                  <c:v>0.27986032423309809</c:v>
                </c:pt>
                <c:pt idx="6">
                  <c:v>5.6943085492515921E-2</c:v>
                </c:pt>
                <c:pt idx="7">
                  <c:v>3.6342284796295338E-2</c:v>
                </c:pt>
                <c:pt idx="8">
                  <c:v>3.7575500812131131E-2</c:v>
                </c:pt>
                <c:pt idx="9">
                  <c:v>2.4900928699993993E-2</c:v>
                </c:pt>
              </c:numCache>
            </c:numRef>
          </c:val>
        </c:ser>
        <c:ser>
          <c:idx val="1"/>
          <c:order val="1"/>
          <c:tx>
            <c:strRef>
              <c:f>Flervalgsspørsmål!$C$71</c:f>
              <c:strCache>
                <c:ptCount val="1"/>
                <c:pt idx="0">
                  <c:v>2012 (n=2093)</c:v>
                </c:pt>
              </c:strCache>
            </c:strRef>
          </c:tx>
          <c:spPr>
            <a:solidFill>
              <a:srgbClr val="0070B9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Flervalgsspørsmål!$B$72:$B$81</c:f>
              <c:strCache>
                <c:ptCount val="10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  <c:pt idx="3">
                  <c:v>Skattefradrag på kollektivkort</c:v>
                </c:pt>
                <c:pt idx="4">
                  <c:v>Egne kollektivtraséer</c:v>
                </c:pt>
                <c:pt idx="5">
                  <c:v>Tilgjengelig parkering ved kollektivknutepunkt (park and ride)</c:v>
                </c:pt>
                <c:pt idx="6">
                  <c:v>Avgifter for bilbruk (køprising, tidsdifferensierte bompenger)</c:v>
                </c:pt>
                <c:pt idx="7">
                  <c:v>Støtte fra arbeidsgiver</c:v>
                </c:pt>
                <c:pt idx="8">
                  <c:v>Avgift /restriksjoner på parkering hos arbeidsgiver</c:v>
                </c:pt>
                <c:pt idx="9">
                  <c:v>Økte bompenger etter dagens ordninger</c:v>
                </c:pt>
              </c:strCache>
            </c:strRef>
          </c:cat>
          <c:val>
            <c:numRef>
              <c:f>Flervalgsspørsmål!$C$72:$C$81</c:f>
              <c:numCache>
                <c:formatCode>###0%</c:formatCode>
                <c:ptCount val="10"/>
                <c:pt idx="0">
                  <c:v>0.56304625160542565</c:v>
                </c:pt>
                <c:pt idx="1">
                  <c:v>0.32541716714692159</c:v>
                </c:pt>
                <c:pt idx="2">
                  <c:v>0.29147378708517696</c:v>
                </c:pt>
                <c:pt idx="3">
                  <c:v>0.15971296736141283</c:v>
                </c:pt>
                <c:pt idx="4">
                  <c:v>0.15965486225581557</c:v>
                </c:pt>
                <c:pt idx="5">
                  <c:v>0.15590009041108421</c:v>
                </c:pt>
                <c:pt idx="6">
                  <c:v>4.3901611511199319E-2</c:v>
                </c:pt>
                <c:pt idx="7">
                  <c:v>3.7267544766428989E-2</c:v>
                </c:pt>
                <c:pt idx="8">
                  <c:v>3.148566286648994E-2</c:v>
                </c:pt>
                <c:pt idx="9">
                  <c:v>1.4192492632995733E-2</c:v>
                </c:pt>
              </c:numCache>
            </c:numRef>
          </c:val>
        </c:ser>
        <c:dLbls>
          <c:showVal val="1"/>
        </c:dLbls>
        <c:axId val="88221568"/>
        <c:axId val="88441600"/>
      </c:barChart>
      <c:catAx>
        <c:axId val="88221568"/>
        <c:scaling>
          <c:orientation val="maxMin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88441600"/>
        <c:crosses val="autoZero"/>
        <c:auto val="1"/>
        <c:lblAlgn val="ctr"/>
        <c:lblOffset val="100"/>
      </c:catAx>
      <c:valAx>
        <c:axId val="88441600"/>
        <c:scaling>
          <c:orientation val="minMax"/>
        </c:scaling>
        <c:axPos val="b"/>
        <c:majorGridlines/>
        <c:numFmt formatCode="0\ %" sourceLinked="1"/>
        <c:tickLblPos val="nextTo"/>
        <c:crossAx val="8822156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8638400969109645"/>
          <c:y val="0.88541428644948794"/>
          <c:w val="0.63215642423395302"/>
          <c:h val="0.11152436827749471"/>
        </c:manualLayout>
      </c:layout>
      <c:txPr>
        <a:bodyPr/>
        <a:lstStyle/>
        <a:p>
          <a:pPr>
            <a:defRPr sz="1200"/>
          </a:pPr>
          <a:endParaRPr lang="nb-NO"/>
        </a:p>
      </c:txPr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nb-NO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29833229984439236"/>
          <c:y val="4.3226411236032401E-2"/>
          <c:w val="0.67435223643107189"/>
          <c:h val="0.86056040460730787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  <a:ln>
              <a:solidFill>
                <a:srgbClr val="0070B9"/>
              </a:solidFill>
            </a:ln>
          </c:spPr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Val val="1"/>
          </c:dLbls>
          <c:cat>
            <c:strRef>
              <c:f>'Resultater skala'!$A$5:$A$13</c:f>
              <c:strCache>
                <c:ptCount val="9"/>
                <c:pt idx="0">
                  <c:v>Forutsigbare politiske avgjørelser</c:v>
                </c:pt>
                <c:pt idx="1">
                  <c:v>Tilgang på kvalifisert arbeidskraft</c:v>
                </c:pt>
                <c:pt idx="2">
                  <c:v>Forbedring av offentlige rammebetingelser</c:v>
                </c:pt>
                <c:pt idx="3">
                  <c:v>Infrastruktur (vei, bane, kollektiv)</c:v>
                </c:pt>
                <c:pt idx="4">
                  <c:v>Nettverkssamarbeid mellom bedrifter</c:v>
                </c:pt>
                <c:pt idx="5">
                  <c:v>Tilgang på kapital</c:v>
                </c:pt>
                <c:pt idx="6">
                  <c:v>Tilgjengelig næringsareal</c:v>
                </c:pt>
                <c:pt idx="7">
                  <c:v>Samarbeid med relevante forskningsmiljø</c:v>
                </c:pt>
                <c:pt idx="8">
                  <c:v>Felles aktiviteter i internasjonale markeder</c:v>
                </c:pt>
              </c:strCache>
            </c:strRef>
          </c:cat>
          <c:val>
            <c:numRef>
              <c:f>'Resultater skala'!$B$5:$B$13</c:f>
              <c:numCache>
                <c:formatCode>#,###.0</c:formatCode>
                <c:ptCount val="9"/>
                <c:pt idx="0">
                  <c:v>4.8878643646403486</c:v>
                </c:pt>
                <c:pt idx="1">
                  <c:v>4.8848543371053355</c:v>
                </c:pt>
                <c:pt idx="2">
                  <c:v>4.4752499460850323</c:v>
                </c:pt>
                <c:pt idx="3">
                  <c:v>4.2475583988673575</c:v>
                </c:pt>
                <c:pt idx="4">
                  <c:v>3.9434232339008788</c:v>
                </c:pt>
                <c:pt idx="5">
                  <c:v>3.678612167544304</c:v>
                </c:pt>
                <c:pt idx="6">
                  <c:v>3.583758294050694</c:v>
                </c:pt>
                <c:pt idx="7">
                  <c:v>3.041600817247085</c:v>
                </c:pt>
                <c:pt idx="8">
                  <c:v>2.6939376906403649</c:v>
                </c:pt>
              </c:numCache>
            </c:numRef>
          </c:val>
        </c:ser>
        <c:dLbls>
          <c:showVal val="1"/>
        </c:dLbls>
        <c:gapWidth val="70"/>
        <c:axId val="74862976"/>
        <c:axId val="74892032"/>
      </c:barChart>
      <c:catAx>
        <c:axId val="74862976"/>
        <c:scaling>
          <c:orientation val="maxMin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74892032"/>
        <c:crosses val="autoZero"/>
        <c:auto val="1"/>
        <c:lblAlgn val="ctr"/>
        <c:lblOffset val="100"/>
      </c:catAx>
      <c:valAx>
        <c:axId val="74892032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74862976"/>
        <c:crosses val="max"/>
        <c:crossBetween val="between"/>
        <c:majorUnit val="1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53167902716009674"/>
          <c:y val="2.5447651499966591E-2"/>
          <c:w val="0.53194351491609504"/>
          <c:h val="0.91336571771027564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'Flervalgsspørsmål totalresultat'!$B$4:$B$12</c:f>
              <c:strCache>
                <c:ptCount val="9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  <c:pt idx="3">
                  <c:v>Tettere nettverkssamarbeid mellom bedrifter</c:v>
                </c:pt>
                <c:pt idx="4">
                  <c:v>Tilgang på kapital</c:v>
                </c:pt>
                <c:pt idx="5">
                  <c:v>Tettere samarbeid med relevante forskningsmiljø</c:v>
                </c:pt>
                <c:pt idx="6">
                  <c:v>Mer tilgjengelig næringsareal</c:v>
                </c:pt>
                <c:pt idx="7">
                  <c:v>Bedre infrastruktur knyttet til IT, bredbånd, o.l.</c:v>
                </c:pt>
                <c:pt idx="8">
                  <c:v>Felles aktiviteter i internasjonale markeder</c:v>
                </c:pt>
              </c:strCache>
            </c:strRef>
          </c:cat>
          <c:val>
            <c:numRef>
              <c:f>'Flervalgsspørsmål totalresultat'!$C$4:$C$12</c:f>
              <c:numCache>
                <c:formatCode>###0%</c:formatCode>
                <c:ptCount val="9"/>
                <c:pt idx="0">
                  <c:v>0.66095654774619605</c:v>
                </c:pt>
                <c:pt idx="1">
                  <c:v>0.65197864157255037</c:v>
                </c:pt>
                <c:pt idx="2">
                  <c:v>0.55629822694664</c:v>
                </c:pt>
                <c:pt idx="3">
                  <c:v>0.35005192337229324</c:v>
                </c:pt>
                <c:pt idx="4">
                  <c:v>0.3290649907986154</c:v>
                </c:pt>
                <c:pt idx="5">
                  <c:v>0.20295381179847008</c:v>
                </c:pt>
                <c:pt idx="6">
                  <c:v>0.19048069409450694</c:v>
                </c:pt>
                <c:pt idx="7">
                  <c:v>0.16971708792363008</c:v>
                </c:pt>
                <c:pt idx="8">
                  <c:v>0.14420821084243723</c:v>
                </c:pt>
              </c:numCache>
            </c:numRef>
          </c:val>
        </c:ser>
        <c:dLbls>
          <c:showVal val="1"/>
        </c:dLbls>
        <c:gapWidth val="50"/>
        <c:axId val="117662464"/>
        <c:axId val="117664000"/>
      </c:barChart>
      <c:catAx>
        <c:axId val="117662464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17664000"/>
        <c:crosses val="autoZero"/>
        <c:auto val="1"/>
        <c:lblAlgn val="ctr"/>
        <c:lblOffset val="100"/>
      </c:catAx>
      <c:valAx>
        <c:axId val="117664000"/>
        <c:scaling>
          <c:orientation val="minMax"/>
          <c:max val="0.8"/>
          <c:min val="0"/>
        </c:scaling>
        <c:axPos val="b"/>
        <c:majorGridlines/>
        <c:numFmt formatCode="###0%" sourceLinked="1"/>
        <c:tickLblPos val="nextTo"/>
        <c:crossAx val="117662464"/>
        <c:crosses val="max"/>
        <c:crossBetween val="between"/>
        <c:majorUnit val="0.2"/>
      </c:valAx>
    </c:plotArea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52580647905122957"/>
          <c:y val="4.3005723703258281E-2"/>
          <c:w val="0.41495662000583328"/>
          <c:h val="0.87117314657903988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'Flervalgsspørsmål totalresultat'!$B$13:$B$25</c:f>
              <c:strCache>
                <c:ptCount val="1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  <c:pt idx="3">
                  <c:v>Forenkling av plan- og bygningsloven</c:v>
                </c:pt>
                <c:pt idx="4">
                  <c:v>Økte midler til forskning og utdanning</c:v>
                </c:pt>
                <c:pt idx="5">
                  <c:v>Redusert formueskatt</c:v>
                </c:pt>
                <c:pt idx="6">
                  <c:v>Økt bruk av offentlig-privat samarbeid</c:v>
                </c:pt>
                <c:pt idx="7">
                  <c:v>Likeverdige konkurransevilkår internasjonalt</c:v>
                </c:pt>
                <c:pt idx="8">
                  <c:v>Økte midler til kollektiv og bane generelt</c:v>
                </c:pt>
                <c:pt idx="9">
                  <c:v>Økt statlig finansiering av kollektiv og bane i storbyene</c:v>
                </c:pt>
                <c:pt idx="10">
                  <c:v>Økt privatisering av offentlige tjenester</c:v>
                </c:pt>
                <c:pt idx="11">
                  <c:v>Større nasjonalt fokus på klima- og miljøspørsmål</c:v>
                </c:pt>
                <c:pt idx="12">
                  <c:v>Reduserte kraftpriser</c:v>
                </c:pt>
              </c:strCache>
            </c:strRef>
          </c:cat>
          <c:val>
            <c:numRef>
              <c:f>'Flervalgsspørsmål totalresultat'!$C$13:$C$25</c:f>
              <c:numCache>
                <c:formatCode>###0%</c:formatCode>
                <c:ptCount val="13"/>
                <c:pt idx="0">
                  <c:v>0.5356767680261395</c:v>
                </c:pt>
                <c:pt idx="1">
                  <c:v>0.40446658401433827</c:v>
                </c:pt>
                <c:pt idx="2">
                  <c:v>0.38432342788224083</c:v>
                </c:pt>
                <c:pt idx="3">
                  <c:v>0.27803669920574342</c:v>
                </c:pt>
                <c:pt idx="4">
                  <c:v>0.25444364013578474</c:v>
                </c:pt>
                <c:pt idx="5">
                  <c:v>0.23599152787490701</c:v>
                </c:pt>
                <c:pt idx="6">
                  <c:v>0.22933384408331001</c:v>
                </c:pt>
                <c:pt idx="7">
                  <c:v>0.19773915534724223</c:v>
                </c:pt>
                <c:pt idx="8">
                  <c:v>0.180371610572888</c:v>
                </c:pt>
                <c:pt idx="9">
                  <c:v>0.16295409393756313</c:v>
                </c:pt>
                <c:pt idx="10">
                  <c:v>0.15234102907999614</c:v>
                </c:pt>
                <c:pt idx="11">
                  <c:v>0.10797625890079707</c:v>
                </c:pt>
                <c:pt idx="12">
                  <c:v>7.9606852700741429E-2</c:v>
                </c:pt>
              </c:numCache>
            </c:numRef>
          </c:val>
        </c:ser>
        <c:dLbls>
          <c:showVal val="1"/>
        </c:dLbls>
        <c:gapWidth val="50"/>
        <c:axId val="148252544"/>
        <c:axId val="148271104"/>
      </c:barChart>
      <c:catAx>
        <c:axId val="148252544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148271104"/>
        <c:crosses val="autoZero"/>
        <c:auto val="1"/>
        <c:lblAlgn val="ctr"/>
        <c:lblOffset val="100"/>
      </c:catAx>
      <c:valAx>
        <c:axId val="148271104"/>
        <c:scaling>
          <c:orientation val="minMax"/>
          <c:max val="0.8"/>
          <c:min val="0"/>
        </c:scaling>
        <c:axPos val="b"/>
        <c:majorGridlines/>
        <c:numFmt formatCode="###0%" sourceLinked="1"/>
        <c:tickLblPos val="nextTo"/>
        <c:crossAx val="148252544"/>
        <c:crosses val="max"/>
        <c:crossBetween val="between"/>
        <c:majorUnit val="0.2"/>
      </c:valAx>
    </c:plotArea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4295835234563002"/>
          <c:y val="4.3641212688115869E-2"/>
          <c:w val="0.52972618392983162"/>
          <c:h val="0.8740344920441131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  <a:ln>
              <a:solidFill>
                <a:srgbClr val="0070B9"/>
              </a:solidFill>
            </a:ln>
          </c:spPr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Val val="1"/>
          </c:dLbls>
          <c:cat>
            <c:strRef>
              <c:f>'Resultater skala'!$A$15:$A$24</c:f>
              <c:strCache>
                <c:ptCount val="10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  <c:pt idx="3">
                  <c:v>Økte midler til forskning og utdanning</c:v>
                </c:pt>
                <c:pt idx="4">
                  <c:v>Likeverdige konkurransevilkår internasjonalt</c:v>
                </c:pt>
                <c:pt idx="5">
                  <c:v>Redusert formueskatt</c:v>
                </c:pt>
                <c:pt idx="6">
                  <c:v>Reduserte kraftpriser</c:v>
                </c:pt>
                <c:pt idx="7">
                  <c:v>Økte midler til kollektivtrafikk og bane</c:v>
                </c:pt>
                <c:pt idx="8">
                  <c:v>Større nasjonalt fokus på klima- og miljøtiltak</c:v>
                </c:pt>
                <c:pt idx="9">
                  <c:v>Redusert arveavgift ved generasjonsskifte i bedriften</c:v>
                </c:pt>
              </c:strCache>
            </c:strRef>
          </c:cat>
          <c:val>
            <c:numRef>
              <c:f>'Resultater skala'!$B$15:$B$24</c:f>
              <c:numCache>
                <c:formatCode>#,###.0</c:formatCode>
                <c:ptCount val="10"/>
                <c:pt idx="0">
                  <c:v>4.9694154096264862</c:v>
                </c:pt>
                <c:pt idx="1">
                  <c:v>4.388431049126881</c:v>
                </c:pt>
                <c:pt idx="2">
                  <c:v>3.9024878313582967</c:v>
                </c:pt>
                <c:pt idx="3">
                  <c:v>3.8617913522196088</c:v>
                </c:pt>
                <c:pt idx="4">
                  <c:v>3.7280310463169211</c:v>
                </c:pt>
                <c:pt idx="5">
                  <c:v>3.6264029297125444</c:v>
                </c:pt>
                <c:pt idx="6">
                  <c:v>3.5630939792860152</c:v>
                </c:pt>
                <c:pt idx="7">
                  <c:v>3.5337675149179595</c:v>
                </c:pt>
                <c:pt idx="8">
                  <c:v>3.2992912809426826</c:v>
                </c:pt>
                <c:pt idx="9">
                  <c:v>3.2492265135981979</c:v>
                </c:pt>
              </c:numCache>
            </c:numRef>
          </c:val>
        </c:ser>
        <c:dLbls>
          <c:showVal val="1"/>
        </c:dLbls>
        <c:gapWidth val="70"/>
        <c:axId val="151250432"/>
        <c:axId val="151660032"/>
      </c:barChart>
      <c:catAx>
        <c:axId val="151250432"/>
        <c:scaling>
          <c:orientation val="maxMin"/>
        </c:scaling>
        <c:axPos val="l"/>
        <c:tickLblPos val="nextTo"/>
        <c:txPr>
          <a:bodyPr/>
          <a:lstStyle/>
          <a:p>
            <a:pPr>
              <a:defRPr sz="1000" b="1"/>
            </a:pPr>
            <a:endParaRPr lang="nb-NO"/>
          </a:p>
        </c:txPr>
        <c:crossAx val="151660032"/>
        <c:crosses val="autoZero"/>
        <c:auto val="1"/>
        <c:lblAlgn val="ctr"/>
        <c:lblOffset val="100"/>
      </c:catAx>
      <c:valAx>
        <c:axId val="151660032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151250432"/>
        <c:crosses val="max"/>
        <c:crossBetween val="between"/>
        <c:majorUnit val="1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4295835234563002"/>
          <c:y val="4.4393372490185483E-2"/>
          <c:w val="0.52972618392983051"/>
          <c:h val="0.87328233224204366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  <a:ln>
              <a:solidFill>
                <a:srgbClr val="0070B9"/>
              </a:solidFill>
            </a:ln>
          </c:spPr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Val val="1"/>
          </c:dLbls>
          <c:cat>
            <c:strRef>
              <c:f>'Resultater skala'!$A$26:$A$36</c:f>
              <c:strCache>
                <c:ptCount val="11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Øke innovasjon- og omstillingsevne</c:v>
                </c:pt>
                <c:pt idx="3">
                  <c:v>Øke kvaliteten i grunn- og videregående skole</c:v>
                </c:pt>
                <c:pt idx="4">
                  <c:v>Bærekraftig kollektivnett (buss og bane)</c:v>
                </c:pt>
                <c:pt idx="5">
                  <c:v>Posisjonere seg i et stadig mer globalisert næringsliv</c:v>
                </c:pt>
                <c:pt idx="6">
                  <c:v>Forbedre regionalt samarbeid</c:v>
                </c:pt>
                <c:pt idx="7">
                  <c:v>Tilrettelegging av næringsareal</c:v>
                </c:pt>
                <c:pt idx="8">
                  <c:v>Tilrettelegging av boligareal</c:v>
                </c:pt>
                <c:pt idx="9">
                  <c:v>Restriksjoner fra statlig nivå (Fylkesmann, departement)</c:v>
                </c:pt>
                <c:pt idx="10">
                  <c:v>Klima- og miljøutfordringer</c:v>
                </c:pt>
              </c:strCache>
            </c:strRef>
          </c:cat>
          <c:val>
            <c:numRef>
              <c:f>'Resultater skala'!$B$26:$B$36</c:f>
              <c:numCache>
                <c:formatCode>#,###.0</c:formatCode>
                <c:ptCount val="11"/>
                <c:pt idx="0">
                  <c:v>4.9157752748653856</c:v>
                </c:pt>
                <c:pt idx="1">
                  <c:v>4.7840137958702504</c:v>
                </c:pt>
                <c:pt idx="2">
                  <c:v>4.7514874635558106</c:v>
                </c:pt>
                <c:pt idx="3">
                  <c:v>4.6676974252941692</c:v>
                </c:pt>
                <c:pt idx="4">
                  <c:v>4.3619455792516941</c:v>
                </c:pt>
                <c:pt idx="5">
                  <c:v>4.2586225326193334</c:v>
                </c:pt>
                <c:pt idx="6">
                  <c:v>4.0826299376811024</c:v>
                </c:pt>
                <c:pt idx="7">
                  <c:v>4.0451290289950075</c:v>
                </c:pt>
                <c:pt idx="8">
                  <c:v>3.957871351863778</c:v>
                </c:pt>
                <c:pt idx="9">
                  <c:v>3.8339090690738935</c:v>
                </c:pt>
                <c:pt idx="10">
                  <c:v>3.8149617696304992</c:v>
                </c:pt>
              </c:numCache>
            </c:numRef>
          </c:val>
        </c:ser>
        <c:dLbls>
          <c:showVal val="1"/>
        </c:dLbls>
        <c:gapWidth val="71"/>
        <c:axId val="60913536"/>
        <c:axId val="60915072"/>
      </c:barChart>
      <c:catAx>
        <c:axId val="60913536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60915072"/>
        <c:crosses val="autoZero"/>
        <c:auto val="1"/>
        <c:lblAlgn val="ctr"/>
        <c:lblOffset val="100"/>
      </c:catAx>
      <c:valAx>
        <c:axId val="60915072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60913536"/>
        <c:crosses val="max"/>
        <c:crossBetween val="between"/>
        <c:majorUnit val="1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51809042966851504"/>
          <c:y val="4.4277460919072482E-2"/>
          <c:w val="0.43964797803052402"/>
          <c:h val="0.86990140936322591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'Flervalgsspørsmål totalresultat'!$B$32:$B$43</c:f>
              <c:strCache>
                <c:ptCount val="12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  <c:pt idx="3">
                  <c:v>Øke innovasjons- og omstillingsevne</c:v>
                </c:pt>
                <c:pt idx="4">
                  <c:v>Tilrettelegging av boligareal</c:v>
                </c:pt>
                <c:pt idx="5">
                  <c:v>Øke kvaliteten i grunn- og videregående skole</c:v>
                </c:pt>
                <c:pt idx="6">
                  <c:v>Forbedret kollektivnett (buss og bane)</c:v>
                </c:pt>
                <c:pt idx="7">
                  <c:v>Beholde konkurransekraft på globalt plan</c:v>
                </c:pt>
                <c:pt idx="8">
                  <c:v>Restriksjoner fra statlig nivå (Fylkesmann, departement etc.)</c:v>
                </c:pt>
                <c:pt idx="9">
                  <c:v>Forbedre regionalt samarbeid</c:v>
                </c:pt>
                <c:pt idx="10">
                  <c:v>Tilrettelegging av næringsareal</c:v>
                </c:pt>
                <c:pt idx="11">
                  <c:v>Klima- og miljøutfordringer</c:v>
                </c:pt>
              </c:strCache>
            </c:strRef>
          </c:cat>
          <c:val>
            <c:numRef>
              <c:f>'Flervalgsspørsmål totalresultat'!$C$32:$C$43</c:f>
              <c:numCache>
                <c:formatCode>###0%</c:formatCode>
                <c:ptCount val="12"/>
                <c:pt idx="0">
                  <c:v>0.56290989316154805</c:v>
                </c:pt>
                <c:pt idx="1">
                  <c:v>0.47013887661723802</c:v>
                </c:pt>
                <c:pt idx="2">
                  <c:v>0.41161346129381665</c:v>
                </c:pt>
                <c:pt idx="3">
                  <c:v>0.31478237643030038</c:v>
                </c:pt>
                <c:pt idx="4">
                  <c:v>0.28468772485257032</c:v>
                </c:pt>
                <c:pt idx="5">
                  <c:v>0.27257572489256332</c:v>
                </c:pt>
                <c:pt idx="6">
                  <c:v>0.24545766440886418</c:v>
                </c:pt>
                <c:pt idx="7">
                  <c:v>0.21533612735956101</c:v>
                </c:pt>
                <c:pt idx="8">
                  <c:v>0.200113629811001</c:v>
                </c:pt>
                <c:pt idx="9">
                  <c:v>0.19856542423984797</c:v>
                </c:pt>
                <c:pt idx="10">
                  <c:v>0.18938462343502518</c:v>
                </c:pt>
                <c:pt idx="11">
                  <c:v>0.114825665847697</c:v>
                </c:pt>
              </c:numCache>
            </c:numRef>
          </c:val>
        </c:ser>
        <c:dLbls>
          <c:showVal val="1"/>
        </c:dLbls>
        <c:gapWidth val="50"/>
        <c:axId val="68295296"/>
        <c:axId val="68310144"/>
      </c:barChart>
      <c:catAx>
        <c:axId val="68295296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68310144"/>
        <c:crosses val="autoZero"/>
        <c:auto val="1"/>
        <c:lblAlgn val="ctr"/>
        <c:lblOffset val="100"/>
      </c:catAx>
      <c:valAx>
        <c:axId val="68310144"/>
        <c:scaling>
          <c:orientation val="minMax"/>
          <c:max val="0.8"/>
          <c:min val="0"/>
        </c:scaling>
        <c:axPos val="b"/>
        <c:majorGridlines/>
        <c:numFmt formatCode="###0%" sourceLinked="1"/>
        <c:tickLblPos val="nextTo"/>
        <c:crossAx val="68295296"/>
        <c:crosses val="max"/>
        <c:crossBetween val="between"/>
        <c:majorUnit val="0.2"/>
      </c:valAx>
    </c:plotArea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4295835234563002"/>
          <c:y val="2.435636177367987E-2"/>
          <c:w val="0.52972618392983062"/>
          <c:h val="0.89331934295854909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  <a:ln>
              <a:solidFill>
                <a:srgbClr val="0070B9"/>
              </a:solidFill>
            </a:ln>
          </c:spPr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Val val="1"/>
          </c:dLbls>
          <c:cat>
            <c:strRef>
              <c:f>'Resultater skala'!$A$38:$A$47</c:f>
              <c:strCache>
                <c:ptCount val="10"/>
                <c:pt idx="0">
                  <c:v>Sikre god kvalitet på videregående opplæring</c:v>
                </c:pt>
                <c:pt idx="1">
                  <c:v>Påvirkningsarbeid mot sentrale myndigheter</c:v>
                </c:pt>
                <c:pt idx="2">
                  <c:v>Sikre bedre veiløsninger</c:v>
                </c:pt>
                <c:pt idx="3">
                  <c:v>Tilrettelegge for økt innovasjon og entreprenørskap</c:v>
                </c:pt>
                <c:pt idx="4">
                  <c:v>Hindre frafall fra videregående skole</c:v>
                </c:pt>
                <c:pt idx="5">
                  <c:v>Sikre bedre kollektivløsninger</c:v>
                </c:pt>
                <c:pt idx="6">
                  <c:v>Markedsføring og synliggjøring av regionen</c:v>
                </c:pt>
                <c:pt idx="7">
                  <c:v>Tilrettelegge for regionalt samarbeid i fylket</c:v>
                </c:pt>
                <c:pt idx="8">
                  <c:v>Bidra til relasjonsbygging mellom FoU og næringsliv</c:v>
                </c:pt>
                <c:pt idx="9">
                  <c:v>Arbeide for tettere samarbeid mellom fylker</c:v>
                </c:pt>
              </c:strCache>
            </c:strRef>
          </c:cat>
          <c:val>
            <c:numRef>
              <c:f>'Resultater skala'!$B$38:$B$47</c:f>
              <c:numCache>
                <c:formatCode>#,###.0</c:formatCode>
                <c:ptCount val="10"/>
                <c:pt idx="0">
                  <c:v>4.9101245789197359</c:v>
                </c:pt>
                <c:pt idx="1">
                  <c:v>4.8865607534582374</c:v>
                </c:pt>
                <c:pt idx="2">
                  <c:v>4.8755002833067742</c:v>
                </c:pt>
                <c:pt idx="3">
                  <c:v>4.8172273204150216</c:v>
                </c:pt>
                <c:pt idx="4">
                  <c:v>4.695202979951941</c:v>
                </c:pt>
                <c:pt idx="5">
                  <c:v>4.5294312134453296</c:v>
                </c:pt>
                <c:pt idx="6">
                  <c:v>4.3897441772971879</c:v>
                </c:pt>
                <c:pt idx="7">
                  <c:v>4.3427306851555603</c:v>
                </c:pt>
                <c:pt idx="8">
                  <c:v>4.2920391156706064</c:v>
                </c:pt>
                <c:pt idx="9">
                  <c:v>4.0267995972118644</c:v>
                </c:pt>
              </c:numCache>
            </c:numRef>
          </c:val>
        </c:ser>
        <c:dLbls>
          <c:showVal val="1"/>
        </c:dLbls>
        <c:gapWidth val="71"/>
        <c:axId val="87527808"/>
        <c:axId val="87855488"/>
      </c:barChart>
      <c:catAx>
        <c:axId val="87527808"/>
        <c:scaling>
          <c:orientation val="maxMin"/>
        </c:scaling>
        <c:axPos val="l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87855488"/>
        <c:crosses val="autoZero"/>
        <c:auto val="1"/>
        <c:lblAlgn val="ctr"/>
        <c:lblOffset val="100"/>
      </c:catAx>
      <c:valAx>
        <c:axId val="87855488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87527808"/>
        <c:crosses val="max"/>
        <c:crossBetween val="between"/>
        <c:majorUnit val="1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6223676478774794"/>
          <c:y val="4.4944838240087798E-2"/>
          <c:w val="0.47852639001428826"/>
          <c:h val="0.86923403204220995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'Flervalgsspørsmål totalresultat'!$B$61:$B$70</c:f>
              <c:strCache>
                <c:ptCount val="10"/>
                <c:pt idx="0">
                  <c:v>Sikre god kvalitet på videregående opplæring</c:v>
                </c:pt>
                <c:pt idx="1">
                  <c:v>Sikre bedre veiløsninger</c:v>
                </c:pt>
                <c:pt idx="2">
                  <c:v>Tilrettelegge for økt innovasjon og entreprenørskap</c:v>
                </c:pt>
                <c:pt idx="3">
                  <c:v>Sikre bedre kollektivløsninger</c:v>
                </c:pt>
                <c:pt idx="4">
                  <c:v>Påvirkningsarbeid mot sentrale myndigheter</c:v>
                </c:pt>
                <c:pt idx="5">
                  <c:v>Hindre frafall fra videregående skole</c:v>
                </c:pt>
                <c:pt idx="6">
                  <c:v>Markedsføring og synliggjøring av regionen</c:v>
                </c:pt>
                <c:pt idx="7">
                  <c:v>Bidra til relasjonsbygging mellom FoU og næringsliv</c:v>
                </c:pt>
                <c:pt idx="8">
                  <c:v>Tilrettelegge for regionalt samarbeid i fylket</c:v>
                </c:pt>
                <c:pt idx="9">
                  <c:v>Arbeide for tettere samarbeid mellom fylker</c:v>
                </c:pt>
              </c:strCache>
            </c:strRef>
          </c:cat>
          <c:val>
            <c:numRef>
              <c:f>'Flervalgsspørsmål totalresultat'!$C$61:$C$70</c:f>
              <c:numCache>
                <c:formatCode>###0%</c:formatCode>
                <c:ptCount val="10"/>
                <c:pt idx="0">
                  <c:v>0.53549745179725639</c:v>
                </c:pt>
                <c:pt idx="1">
                  <c:v>0.52631331678507498</c:v>
                </c:pt>
                <c:pt idx="2">
                  <c:v>0.42009333045688585</c:v>
                </c:pt>
                <c:pt idx="3">
                  <c:v>0.368253011201223</c:v>
                </c:pt>
                <c:pt idx="4">
                  <c:v>0.33720103380349314</c:v>
                </c:pt>
                <c:pt idx="5">
                  <c:v>0.31537797596119332</c:v>
                </c:pt>
                <c:pt idx="6">
                  <c:v>0.2654344679876684</c:v>
                </c:pt>
                <c:pt idx="7">
                  <c:v>0.23321779156064312</c:v>
                </c:pt>
                <c:pt idx="8">
                  <c:v>0.19262862482340593</c:v>
                </c:pt>
                <c:pt idx="9">
                  <c:v>0.127360015347176</c:v>
                </c:pt>
              </c:numCache>
            </c:numRef>
          </c:val>
        </c:ser>
        <c:dLbls>
          <c:showVal val="1"/>
        </c:dLbls>
        <c:gapWidth val="50"/>
        <c:axId val="148271872"/>
        <c:axId val="148274560"/>
      </c:barChart>
      <c:catAx>
        <c:axId val="148271872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148274560"/>
        <c:crosses val="autoZero"/>
        <c:auto val="1"/>
        <c:lblAlgn val="ctr"/>
        <c:lblOffset val="100"/>
      </c:catAx>
      <c:valAx>
        <c:axId val="148274560"/>
        <c:scaling>
          <c:orientation val="minMax"/>
          <c:max val="0.8"/>
          <c:min val="0"/>
        </c:scaling>
        <c:axPos val="b"/>
        <c:majorGridlines/>
        <c:numFmt formatCode="###0%" sourceLinked="1"/>
        <c:tickLblPos val="nextTo"/>
        <c:crossAx val="148271872"/>
        <c:crosses val="max"/>
        <c:crossBetween val="between"/>
        <c:majorUnit val="0.2"/>
      </c:valAx>
    </c:plotArea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4295835234563002"/>
          <c:y val="4.4412100560627318E-2"/>
          <c:w val="0.52972618392983062"/>
          <c:h val="0.87326360417160176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  <a:ln>
              <a:solidFill>
                <a:srgbClr val="0070B9"/>
              </a:solidFill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'Resultater skala'!$A$71:$A$79</c:f>
              <c:strCache>
                <c:ptCount val="9"/>
                <c:pt idx="0">
                  <c:v>Effektiv og kvalitetsmessig plan- og byggesaksbehandling</c:v>
                </c:pt>
                <c:pt idx="1">
                  <c:v>Kvaliteten i grunnskoletilbudet</c:v>
                </c:pt>
                <c:pt idx="2">
                  <c:v>Barnehagedekning</c:v>
                </c:pt>
                <c:pt idx="3">
                  <c:v>Attraktive boligområder</c:v>
                </c:pt>
                <c:pt idx="4">
                  <c:v>Forutsigbare arealplaner</c:v>
                </c:pt>
                <c:pt idx="5">
                  <c:v>Markedsføre/synliggjøre kommunen og mulighetene</c:v>
                </c:pt>
                <c:pt idx="6">
                  <c:v>Bedre tilgang på attraktive næringsarealer</c:v>
                </c:pt>
                <c:pt idx="7">
                  <c:v>Kulturtilbud</c:v>
                </c:pt>
                <c:pt idx="8">
                  <c:v>Tilrettelegging for internasjonalt skoletilbud</c:v>
                </c:pt>
              </c:strCache>
            </c:strRef>
          </c:cat>
          <c:val>
            <c:numRef>
              <c:f>'Resultater skala'!$B$71:$B$79</c:f>
              <c:numCache>
                <c:formatCode>#,###.0</c:formatCode>
                <c:ptCount val="9"/>
                <c:pt idx="0">
                  <c:v>4.9405564041835435</c:v>
                </c:pt>
                <c:pt idx="1">
                  <c:v>4.8002712863455956</c:v>
                </c:pt>
                <c:pt idx="2">
                  <c:v>4.7417510481456464</c:v>
                </c:pt>
                <c:pt idx="3">
                  <c:v>4.7115206936483318</c:v>
                </c:pt>
                <c:pt idx="4">
                  <c:v>4.7007258641184055</c:v>
                </c:pt>
                <c:pt idx="5">
                  <c:v>4.5907607795201324</c:v>
                </c:pt>
                <c:pt idx="6">
                  <c:v>4.5091596930090789</c:v>
                </c:pt>
                <c:pt idx="7">
                  <c:v>4.2401323991265967</c:v>
                </c:pt>
                <c:pt idx="8">
                  <c:v>4.0584809778220663</c:v>
                </c:pt>
              </c:numCache>
            </c:numRef>
          </c:val>
        </c:ser>
        <c:dLbls>
          <c:showVal val="1"/>
        </c:dLbls>
        <c:gapWidth val="25"/>
        <c:axId val="124400768"/>
        <c:axId val="124402688"/>
      </c:barChart>
      <c:catAx>
        <c:axId val="124400768"/>
        <c:scaling>
          <c:orientation val="maxMin"/>
        </c:scaling>
        <c:axPos val="l"/>
        <c:tickLblPos val="nextTo"/>
        <c:txPr>
          <a:bodyPr/>
          <a:lstStyle/>
          <a:p>
            <a:pPr>
              <a:defRPr sz="1000" b="1"/>
            </a:pPr>
            <a:endParaRPr lang="nb-NO"/>
          </a:p>
        </c:txPr>
        <c:crossAx val="124402688"/>
        <c:crosses val="autoZero"/>
        <c:auto val="1"/>
        <c:lblAlgn val="ctr"/>
        <c:lblOffset val="100"/>
      </c:catAx>
      <c:valAx>
        <c:axId val="124402688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124400768"/>
        <c:crosses val="max"/>
        <c:crossBetween val="between"/>
        <c:majorUnit val="1"/>
      </c:valAx>
    </c:plotArea>
    <c:plotVisOnly val="1"/>
    <c:dispBlanksAs val="gap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46223676478774794"/>
          <c:y val="2.5659987325651785E-2"/>
          <c:w val="0.48746478960357764"/>
          <c:h val="0.89173302477571859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70B9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Val val="1"/>
          </c:dLbls>
          <c:cat>
            <c:strRef>
              <c:f>'Flervalgsspørsmål totalresultat'!$B$81:$B$90</c:f>
              <c:strCache>
                <c:ptCount val="10"/>
                <c:pt idx="0">
                  <c:v>Attraktive boligområder</c:v>
                </c:pt>
                <c:pt idx="1">
                  <c:v>Effektiv og kvalitetsmessig plan- og byggesaksbehandling</c:v>
                </c:pt>
                <c:pt idx="2">
                  <c:v>Markedsføre/synliggjøre kommunen og mulighetene</c:v>
                </c:pt>
                <c:pt idx="3">
                  <c:v>Forutsigbare arealplaner</c:v>
                </c:pt>
                <c:pt idx="4">
                  <c:v>Bedre tilgang på attraktive næringsareal</c:v>
                </c:pt>
                <c:pt idx="5">
                  <c:v>Barnehagedekning</c:v>
                </c:pt>
                <c:pt idx="6">
                  <c:v>Godt kulturtilbud</c:v>
                </c:pt>
                <c:pt idx="7">
                  <c:v>Bedre kvaliteten i grunnskolen</c:v>
                </c:pt>
                <c:pt idx="8">
                  <c:v>Gode idrettsanlegg</c:v>
                </c:pt>
                <c:pt idx="9">
                  <c:v>Tilrettelegging for internasjonalt skoletilbud</c:v>
                </c:pt>
              </c:strCache>
            </c:strRef>
          </c:cat>
          <c:val>
            <c:numRef>
              <c:f>'Flervalgsspørsmål totalresultat'!$C$81:$C$90</c:f>
              <c:numCache>
                <c:formatCode>###0%</c:formatCode>
                <c:ptCount val="10"/>
                <c:pt idx="0">
                  <c:v>0.55338218440636533</c:v>
                </c:pt>
                <c:pt idx="1">
                  <c:v>0.46693828035977525</c:v>
                </c:pt>
                <c:pt idx="2">
                  <c:v>0.45119404821582693</c:v>
                </c:pt>
                <c:pt idx="3">
                  <c:v>0.35201523167689502</c:v>
                </c:pt>
                <c:pt idx="4">
                  <c:v>0.34409493361041016</c:v>
                </c:pt>
                <c:pt idx="5">
                  <c:v>0.31651049696038425</c:v>
                </c:pt>
                <c:pt idx="6">
                  <c:v>0.26796579735111314</c:v>
                </c:pt>
                <c:pt idx="7">
                  <c:v>0.22638560865053392</c:v>
                </c:pt>
                <c:pt idx="8">
                  <c:v>0.19069770689673401</c:v>
                </c:pt>
                <c:pt idx="9">
                  <c:v>0.12718941218900801</c:v>
                </c:pt>
              </c:numCache>
            </c:numRef>
          </c:val>
        </c:ser>
        <c:dLbls>
          <c:showVal val="1"/>
        </c:dLbls>
        <c:gapWidth val="50"/>
        <c:axId val="148906368"/>
        <c:axId val="148907904"/>
      </c:barChart>
      <c:catAx>
        <c:axId val="148906368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148907904"/>
        <c:crosses val="autoZero"/>
        <c:auto val="1"/>
        <c:lblAlgn val="ctr"/>
        <c:lblOffset val="100"/>
      </c:catAx>
      <c:valAx>
        <c:axId val="148907904"/>
        <c:scaling>
          <c:orientation val="minMax"/>
          <c:max val="0.8"/>
          <c:min val="0"/>
        </c:scaling>
        <c:axPos val="b"/>
        <c:majorGridlines/>
        <c:numFmt formatCode="###0%" sourceLinked="1"/>
        <c:tickLblPos val="nextTo"/>
        <c:crossAx val="148906368"/>
        <c:crosses val="max"/>
        <c:crossBetween val="between"/>
        <c:majorUnit val="0.2"/>
      </c:valAx>
    </c:plotArea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10995-58F6-4F31-B2D7-BBAC72EC4A95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1602E-0DBE-48A2-BF6F-7744418AA2F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39477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602E-0DBE-48A2-BF6F-7744418AA2F3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/>
          <p:cNvGrpSpPr>
            <a:grpSpLocks/>
          </p:cNvGrpSpPr>
          <p:nvPr userDrawn="1"/>
        </p:nvGrpSpPr>
        <p:grpSpPr bwMode="auto">
          <a:xfrm>
            <a:off x="5580113" y="0"/>
            <a:ext cx="3563888" cy="6858000"/>
            <a:chOff x="7329" y="0"/>
            <a:chExt cx="4911" cy="15840"/>
          </a:xfrm>
          <a:solidFill>
            <a:srgbClr val="9ED900">
              <a:alpha val="40000"/>
            </a:srgbClr>
          </a:solidFill>
        </p:grpSpPr>
        <p:grpSp>
          <p:nvGrpSpPr>
            <p:cNvPr id="22" name="Group 3"/>
            <p:cNvGrpSpPr>
              <a:grpSpLocks/>
            </p:cNvGrpSpPr>
            <p:nvPr/>
          </p:nvGrpSpPr>
          <p:grpSpPr bwMode="auto">
            <a:xfrm>
              <a:off x="7344" y="0"/>
              <a:ext cx="4895" cy="15840"/>
              <a:chOff x="7560" y="0"/>
              <a:chExt cx="4699" cy="15840"/>
            </a:xfrm>
            <a:grpFill/>
          </p:grpSpPr>
          <p:sp>
            <p:nvSpPr>
              <p:cNvPr id="25" name="Rectangle 4"/>
              <p:cNvSpPr>
                <a:spLocks noChangeArrowheads="1"/>
              </p:cNvSpPr>
              <p:nvPr/>
            </p:nvSpPr>
            <p:spPr bwMode="auto">
              <a:xfrm>
                <a:off x="7754" y="0"/>
                <a:ext cx="4505" cy="1584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26" name="Rectangle 5" descr="Light vertical"/>
              <p:cNvSpPr>
                <a:spLocks noChangeArrowheads="1"/>
              </p:cNvSpPr>
              <p:nvPr/>
            </p:nvSpPr>
            <p:spPr bwMode="auto">
              <a:xfrm>
                <a:off x="7560" y="8"/>
                <a:ext cx="195" cy="15825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7344" y="0"/>
              <a:ext cx="4896" cy="2764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365760" tIns="182880" rIns="182880" bIns="182880" numCol="1" anchor="b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2012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7329" y="10658"/>
              <a:ext cx="4889" cy="4462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365760" tIns="182880" rIns="182880" bIns="182880" numCol="1" anchor="b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Advicia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Advicia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 AS |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Løvenskioldsgate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 26 | 0260 Oslo |</a:t>
              </a:r>
              <a:b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</a:b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|Tel: (+47) 22 43 08 09 | Fax: (+47) 21 02 70 71|</a:t>
              </a:r>
              <a:b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</a:b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|E-mail: info@advicia.no|</a:t>
              </a:r>
            </a:p>
          </p:txBody>
        </p:sp>
      </p:grpSp>
      <p:pic>
        <p:nvPicPr>
          <p:cNvPr id="27" name="Picture 26" descr="motion.jp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80112" y="1772816"/>
            <a:ext cx="3528392" cy="374441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08920"/>
            <a:ext cx="6400800" cy="648072"/>
          </a:xfrm>
          <a:prstGeom prst="round2Diag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hort slide man">
    <p:bg>
      <p:bgPr>
        <a:blipFill dpi="0" rotWithShape="1">
          <a:blip r:embed="rId2" cstate="email">
            <a:lum/>
          </a:blip>
          <a:srcRect/>
          <a:stretch>
            <a:fillRect l="49000" t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hort slide Business">
    <p:bg>
      <p:bgPr>
        <a:blipFill dpi="0" rotWithShape="1">
          <a:blip r:embed="rId2" cstate="email">
            <a:alphaModFix amt="40000"/>
            <a:lum/>
          </a:blip>
          <a:srcRect/>
          <a:stretch>
            <a:fillRect l="49000" t="20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5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3203848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4"/>
          </p:nvPr>
        </p:nvSpPr>
        <p:spPr>
          <a:xfrm>
            <a:off x="3203848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5"/>
          </p:nvPr>
        </p:nvSpPr>
        <p:spPr>
          <a:xfrm>
            <a:off x="5940152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6"/>
          </p:nvPr>
        </p:nvSpPr>
        <p:spPr>
          <a:xfrm>
            <a:off x="5940152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5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3203848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4"/>
          </p:nvPr>
        </p:nvSpPr>
        <p:spPr>
          <a:xfrm>
            <a:off x="3203848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5"/>
          </p:nvPr>
        </p:nvSpPr>
        <p:spPr>
          <a:xfrm>
            <a:off x="5940152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6"/>
          </p:nvPr>
        </p:nvSpPr>
        <p:spPr>
          <a:xfrm>
            <a:off x="5940152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 t="20000" b="20000"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 t="20000" b="20000"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1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2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3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64288" y="6165304"/>
            <a:ext cx="1840840" cy="6095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2"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64288" y="6165304"/>
            <a:ext cx="1840840" cy="6095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 cstate="email">
            <a:lum/>
          </a:blip>
          <a:srcRect/>
          <a:stretch>
            <a:fillRect t="4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B707D">
              <a:alpha val="70000"/>
            </a:srgbClr>
          </a:soli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ound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42588-4C60-4F82-8912-486954563296}" type="datetimeFigureOut">
              <a:rPr lang="nb-NO" smtClean="0"/>
              <a:pPr/>
              <a:t>13.12.2012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3995936" y="6453336"/>
            <a:ext cx="1152128" cy="332656"/>
          </a:xfrm>
          <a:prstGeom prst="roundRect">
            <a:avLst/>
          </a:prstGeom>
          <a:blipFill dpi="0" rotWithShape="1">
            <a:blip r:embed="rId32" cstate="email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7" r:id="rId26"/>
    <p:sldLayoutId id="2147483708" r:id="rId27"/>
    <p:sldLayoutId id="2147483705" r:id="rId28"/>
    <p:sldLayoutId id="2147483706" r:id="rId29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98695"/>
        </a:buClr>
        <a:buFont typeface="Helvetica" pitchFamily="34" charset="0"/>
        <a:buChar char="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Landsdekkende næringspolitisk undersøkelse 2012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Utvikling 2011 - 2012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Sammenlikning 2011 - 2012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708921"/>
            <a:ext cx="7772400" cy="169798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Trafikale forsinkelser og konsekvenser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Eiendomsskatt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Mer bruk av kollektiv transport</a:t>
            </a:r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Trafikale forsinkelser/redusert fremkommelighet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323528" y="6093296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* Forskjellig formulering i 2011: </a:t>
            </a:r>
            <a:r>
              <a:rPr lang="nb-NO" sz="1200" dirty="0" smtClean="0"/>
              <a:t>Har redusert fremkommelighet det siste året medført økonomiske tap eller merkostnader for din bedrift? </a:t>
            </a:r>
            <a:endParaRPr lang="nb-NO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Tapt tid per uke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Eiendomsskatt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Mer bruk av kollektiv transport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smtClean="0"/>
              <a:t>Spørsmål med </a:t>
            </a:r>
            <a:r>
              <a:rPr lang="nb-NO" sz="2800" dirty="0" smtClean="0"/>
              <a:t>Forskjellig skala - Sammenstilling 2011 - 2012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276872"/>
            <a:ext cx="7772400" cy="2130029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nb-NO" sz="1600" dirty="0" smtClean="0"/>
              <a:t>De viktigste utfordringene for å styrke fremtidig konkurranseevne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Viktige spørsmål i forkant av valget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Største utfordringer i langsiktig perspektiv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Viktigste tiltak for å fremme næringslivet i regionen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Hvordan kan kommunale myndigheter bidra til at din kommune skal være et attraktivt lokaliseringssted for bedriften og de arbeidstakere bedriften skal rekruttere?</a:t>
            </a:r>
            <a:endParaRPr lang="nb-NO" sz="1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De viktigste utfordringene for å styrke fremtidig </a:t>
            </a:r>
            <a:r>
              <a:rPr lang="nb-NO" sz="2400" dirty="0" smtClean="0"/>
              <a:t>konkurranseevne</a:t>
            </a:r>
            <a:endParaRPr lang="nb-NO" sz="24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ctr">
            <a:noAutofit/>
          </a:bodyPr>
          <a:lstStyle/>
          <a:p>
            <a:r>
              <a:rPr lang="nb-NO" sz="1200" dirty="0" smtClean="0"/>
              <a:t>2011: Hva </a:t>
            </a:r>
            <a:r>
              <a:rPr lang="nb-NO" sz="1200" dirty="0" smtClean="0"/>
              <a:t>er de viktigste utfordringer og behov som kan styrke fremtidig konkurranseevne for din bedrift</a:t>
            </a:r>
            <a:r>
              <a:rPr lang="nb-NO" sz="1200" dirty="0" smtClean="0"/>
              <a:t>?</a:t>
            </a:r>
            <a:endParaRPr lang="nb-NO" sz="1200" dirty="0" smtClean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nb-NO" sz="1200" dirty="0" smtClean="0"/>
              <a:t>2012: Prioriter </a:t>
            </a:r>
            <a:r>
              <a:rPr lang="nb-NO" sz="1200" dirty="0" smtClean="0"/>
              <a:t>de fire viktigste behov som du mener styrker fremtidig konkurranseevne for din bedrift</a:t>
            </a:r>
            <a:r>
              <a:rPr lang="nb-NO" sz="1200" dirty="0" smtClean="0"/>
              <a:t>?</a:t>
            </a:r>
            <a:endParaRPr lang="nb-NO" sz="1200" dirty="0" smtClean="0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Plassholder for innhold 8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Viktige spørsmål i forkant av </a:t>
            </a:r>
            <a:r>
              <a:rPr lang="nb-NO" dirty="0" smtClean="0"/>
              <a:t>valget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nb-NO" dirty="0" smtClean="0"/>
              <a:t>2011: Hvis det var stortingsvalg i år, hvor viktig ville disse sakene som avgjøres på nasjonalt nivå ha vært for din bedrift? (Kortsiktig perspektiv</a:t>
            </a:r>
            <a:r>
              <a:rPr lang="nb-NO" dirty="0" smtClean="0"/>
              <a:t>)</a:t>
            </a:r>
            <a:endParaRPr lang="nb-NO" dirty="0" smtClean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nb-NO" sz="1200" dirty="0" smtClean="0"/>
              <a:t>2012: I </a:t>
            </a:r>
            <a:r>
              <a:rPr lang="nb-NO" sz="1200" dirty="0" smtClean="0"/>
              <a:t>forkant av Stortingsvalget i 2013, hvor viktig er disse spørsmålene for din bedrift</a:t>
            </a:r>
            <a:r>
              <a:rPr lang="nb-NO" sz="1200" dirty="0" smtClean="0"/>
              <a:t>?</a:t>
            </a:r>
            <a:endParaRPr lang="nb-NO" sz="1200" dirty="0" smtClean="0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Plassholder for innhold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Største utfordringer i langsiktig perspektiv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 lvl="0"/>
            <a:r>
              <a:rPr lang="nb-NO" sz="1200" dirty="0" smtClean="0">
                <a:solidFill>
                  <a:prstClr val="black"/>
                </a:solidFill>
              </a:rPr>
              <a:t>2011: Hva vurderer du som regionens største utfordring frem mot 2030? (Langsiktig perspektiv</a:t>
            </a:r>
            <a:r>
              <a:rPr lang="nb-NO" sz="1200" dirty="0" smtClean="0">
                <a:solidFill>
                  <a:prstClr val="black"/>
                </a:solidFill>
              </a:rPr>
              <a:t>).</a:t>
            </a:r>
            <a:endParaRPr lang="nb-NO" sz="1200" dirty="0" smtClean="0">
              <a:solidFill>
                <a:prstClr val="black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nb-NO" sz="1200" dirty="0" smtClean="0"/>
              <a:t>2012: Hva vurderer du som regionens største utfordring i et langsiktig perspektiv (frem mot 2030</a:t>
            </a:r>
            <a:r>
              <a:rPr lang="nb-NO" sz="1200" dirty="0" smtClean="0"/>
              <a:t>)?</a:t>
            </a:r>
            <a:endParaRPr lang="nb-NO" sz="1200" dirty="0" smtClean="0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Plassholder for innhold 3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Viktigste tiltak for å fremme næringslivet i </a:t>
            </a:r>
            <a:r>
              <a:rPr lang="nb-NO" dirty="0" smtClean="0"/>
              <a:t>regionen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ctr">
            <a:noAutofit/>
          </a:bodyPr>
          <a:lstStyle/>
          <a:p>
            <a:r>
              <a:rPr lang="nb-NO" sz="1200" dirty="0" smtClean="0"/>
              <a:t>2011: Hva </a:t>
            </a:r>
            <a:r>
              <a:rPr lang="nb-NO" sz="1200" dirty="0" smtClean="0"/>
              <a:t>er de viktigste tiltak fylkespolitikerne kan bidra med for å fremme utviklingen av næringslivet i regionen</a:t>
            </a:r>
            <a:r>
              <a:rPr lang="nb-NO" sz="1200" dirty="0" smtClean="0"/>
              <a:t>?</a:t>
            </a:r>
            <a:endParaRPr lang="nb-NO" sz="1200" dirty="0" smtClean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Autofit/>
          </a:bodyPr>
          <a:lstStyle/>
          <a:p>
            <a:r>
              <a:rPr lang="nb-NO" sz="1200" dirty="0" smtClean="0"/>
              <a:t>2012: Hva </a:t>
            </a:r>
            <a:r>
              <a:rPr lang="nb-NO" sz="1200" dirty="0" smtClean="0"/>
              <a:t>er de viktigste tiltak fylkespolitikerne kan bidra med for å fremme utviklingen av næringslivet i regionen</a:t>
            </a:r>
            <a:r>
              <a:rPr lang="nb-NO" sz="1200" dirty="0" smtClean="0"/>
              <a:t>?</a:t>
            </a:r>
            <a:endParaRPr lang="nb-NO" sz="1200" dirty="0" smtClean="0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Plassholder for innhold 3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Hvordan kan kommunale myndigheter bidra til at din kommune skal være et  attraktivt lokaliseringssted for bedriften og de arbeidstakere bedriften skal rekruttere?</a:t>
            </a:r>
            <a:endParaRPr lang="nb-NO" sz="24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>
              <a:defRPr sz="1100" b="1" i="1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 smtClean="0"/>
              <a:t>2011:</a:t>
            </a:r>
            <a:endParaRPr lang="nb-NO" sz="1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1800" i="1" dirty="0" smtClean="0"/>
              <a:t>2012:</a:t>
            </a:r>
            <a:endParaRPr lang="nb-NO" sz="1800" i="1" dirty="0" smtClean="0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Plassholder for innhold 3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Advicia mal compressed">
  <a:themeElements>
    <a:clrScheme name="Custom 3">
      <a:dk1>
        <a:sysClr val="windowText" lastClr="000000"/>
      </a:dk1>
      <a:lt1>
        <a:sysClr val="window" lastClr="FFFFFF"/>
      </a:lt1>
      <a:dk2>
        <a:srgbClr val="BBD0D7"/>
      </a:dk2>
      <a:lt2>
        <a:srgbClr val="EEECE1"/>
      </a:lt2>
      <a:accent1>
        <a:srgbClr val="598695"/>
      </a:accent1>
      <a:accent2>
        <a:srgbClr val="9ED900"/>
      </a:accent2>
      <a:accent3>
        <a:srgbClr val="BBD0D7"/>
      </a:accent3>
      <a:accent4>
        <a:srgbClr val="739EAD"/>
      </a:accent4>
      <a:accent5>
        <a:srgbClr val="DAFF71"/>
      </a:accent5>
      <a:accent6>
        <a:srgbClr val="466976"/>
      </a:accent6>
      <a:hlink>
        <a:srgbClr val="0000FF"/>
      </a:hlink>
      <a:folHlink>
        <a:srgbClr val="80008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Advicia mal compressed</Template>
  <TotalTime>672</TotalTime>
  <Words>327</Words>
  <Application>Microsoft Office PowerPoint</Application>
  <PresentationFormat>Skjermfremvisning (4:3)</PresentationFormat>
  <Paragraphs>33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Advicia mal compressed</vt:lpstr>
      <vt:lpstr>Landsdekkende næringspolitisk undersøkelse 2012</vt:lpstr>
      <vt:lpstr>Sammenlikning 2011 - 2012</vt:lpstr>
      <vt:lpstr>Trafikale forsinkelser/redusert fremkommelighet</vt:lpstr>
      <vt:lpstr>Tapt tid per uke</vt:lpstr>
      <vt:lpstr>Eiendomsskatt</vt:lpstr>
      <vt:lpstr>Mer bruk av kollektiv transport</vt:lpstr>
      <vt:lpstr>Spørsmål med Forskjellig skala - Sammenstilling 2011 - 2012</vt:lpstr>
      <vt:lpstr>De viktigste utfordringene for å styrke fremtidig konkurranseevne</vt:lpstr>
      <vt:lpstr>Viktige spørsmål i forkant av valget</vt:lpstr>
      <vt:lpstr>Største utfordringer i langsiktig perspektiv</vt:lpstr>
      <vt:lpstr>Viktigste tiltak for å fremme næringslivet i regionen</vt:lpstr>
      <vt:lpstr>Hvordan kan kommunale myndigheter bidra til at din kommune skal være et  attraktivt lokaliseringssted for bedriften og de arbeidstakere bedriften skal rekruttere?</vt:lpstr>
      <vt:lpstr>Lysbilde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Katerina</dc:creator>
  <cp:lastModifiedBy>Katerina</cp:lastModifiedBy>
  <cp:revision>116</cp:revision>
  <dcterms:created xsi:type="dcterms:W3CDTF">2012-11-27T11:30:58Z</dcterms:created>
  <dcterms:modified xsi:type="dcterms:W3CDTF">2012-12-13T11:16:34Z</dcterms:modified>
</cp:coreProperties>
</file>